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9"/>
  </p:notesMasterIdLst>
  <p:sldIdLst>
    <p:sldId id="257" r:id="rId2"/>
    <p:sldId id="623" r:id="rId3"/>
    <p:sldId id="768" r:id="rId4"/>
    <p:sldId id="258" r:id="rId5"/>
    <p:sldId id="762" r:id="rId6"/>
    <p:sldId id="262" r:id="rId7"/>
    <p:sldId id="313" r:id="rId8"/>
    <p:sldId id="495" r:id="rId9"/>
    <p:sldId id="820" r:id="rId10"/>
    <p:sldId id="480" r:id="rId11"/>
    <p:sldId id="259" r:id="rId12"/>
    <p:sldId id="821" r:id="rId13"/>
    <p:sldId id="863" r:id="rId14"/>
    <p:sldId id="481" r:id="rId15"/>
    <p:sldId id="834" r:id="rId16"/>
    <p:sldId id="864" r:id="rId17"/>
    <p:sldId id="867" r:id="rId18"/>
    <p:sldId id="737" r:id="rId19"/>
    <p:sldId id="869" r:id="rId20"/>
    <p:sldId id="870" r:id="rId21"/>
    <p:sldId id="871" r:id="rId22"/>
    <p:sldId id="872" r:id="rId23"/>
    <p:sldId id="873" r:id="rId24"/>
    <p:sldId id="874" r:id="rId25"/>
    <p:sldId id="738" r:id="rId26"/>
    <p:sldId id="866" r:id="rId27"/>
    <p:sldId id="875" r:id="rId28"/>
    <p:sldId id="865" r:id="rId29"/>
    <p:sldId id="876" r:id="rId30"/>
    <p:sldId id="877" r:id="rId31"/>
    <p:sldId id="878" r:id="rId32"/>
    <p:sldId id="879" r:id="rId33"/>
    <p:sldId id="880" r:id="rId34"/>
    <p:sldId id="881" r:id="rId35"/>
    <p:sldId id="882" r:id="rId36"/>
    <p:sldId id="883" r:id="rId37"/>
    <p:sldId id="648" r:id="rId38"/>
    <p:sldId id="887" r:id="rId39"/>
    <p:sldId id="884" r:id="rId40"/>
    <p:sldId id="739" r:id="rId41"/>
    <p:sldId id="740" r:id="rId42"/>
    <p:sldId id="336" r:id="rId43"/>
    <p:sldId id="337" r:id="rId44"/>
    <p:sldId id="338" r:id="rId45"/>
    <p:sldId id="741" r:id="rId46"/>
    <p:sldId id="742" r:id="rId47"/>
    <p:sldId id="745" r:id="rId48"/>
    <p:sldId id="743" r:id="rId49"/>
    <p:sldId id="746" r:id="rId50"/>
    <p:sldId id="748" r:id="rId51"/>
    <p:sldId id="750" r:id="rId52"/>
    <p:sldId id="747" r:id="rId53"/>
    <p:sldId id="749" r:id="rId54"/>
    <p:sldId id="751" r:id="rId55"/>
    <p:sldId id="744" r:id="rId56"/>
    <p:sldId id="752" r:id="rId57"/>
    <p:sldId id="753" r:id="rId58"/>
    <p:sldId id="754" r:id="rId59"/>
    <p:sldId id="755" r:id="rId60"/>
    <p:sldId id="756" r:id="rId61"/>
    <p:sldId id="757" r:id="rId62"/>
    <p:sldId id="758" r:id="rId63"/>
    <p:sldId id="759" r:id="rId64"/>
    <p:sldId id="760" r:id="rId65"/>
    <p:sldId id="761" r:id="rId66"/>
    <p:sldId id="885" r:id="rId67"/>
    <p:sldId id="763" r:id="rId68"/>
    <p:sldId id="764" r:id="rId69"/>
    <p:sldId id="888" r:id="rId70"/>
    <p:sldId id="765" r:id="rId71"/>
    <p:sldId id="802" r:id="rId72"/>
    <p:sldId id="803" r:id="rId73"/>
    <p:sldId id="860" r:id="rId74"/>
    <p:sldId id="861" r:id="rId75"/>
    <p:sldId id="862" r:id="rId76"/>
    <p:sldId id="309" r:id="rId77"/>
    <p:sldId id="80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>
      <p:cViewPr varScale="1">
        <p:scale>
          <a:sx n="117" d="100"/>
          <a:sy n="117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entbrite.com/e/software-architecture-fundamentals-essentials-code-it-up-online-vol-9-registration-22255018258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software-architecture-technology-patterns-code-it-up-online-vol-10-registration-244365432587" TargetMode="External"/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/Software-Architecture-Se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itup.today/" TargetMode="External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www.youtube.com/c/CodeItUpWithIvo" TargetMode="External"/><Relationship Id="rId2" Type="http://schemas.openxmlformats.org/officeDocument/2006/relationships/hyperlink" Target="https://docs.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co/product/lucidchart" TargetMode="External"/><Relationship Id="rId2" Type="http://schemas.openxmlformats.org/officeDocument/2006/relationships/hyperlink" Target="https://draw.io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caneagle.com/" TargetMode="External"/><Relationship Id="rId2" Type="http://schemas.openxmlformats.org/officeDocument/2006/relationships/hyperlink" Target="https://indeav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artit.b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software-architecture-technology-patterns-code-it-up-online-vol-10-registration-244365432587" TargetMode="External"/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mailto:wewritesoftware@gmail.com" TargetMode="External"/><Relationship Id="rId2" Type="http://schemas.openxmlformats.org/officeDocument/2006/relationships/hyperlink" Target="https://www.eventbrite.com/e/software-architecture-common-design-choices-code-it-up-online-vol-11-registration-25112169073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ntbrite.com/e/software-architecture-technology-patterns-code-it-up-online-vol-10-registration-244365432587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odeItUpwithIvo" TargetMode="External"/><Relationship Id="rId2" Type="http://schemas.openxmlformats.org/officeDocument/2006/relationships/hyperlink" Target="https://codeitup.toda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ay-ve.com/" TargetMode="External"/><Relationship Id="rId4" Type="http://schemas.openxmlformats.org/officeDocument/2006/relationships/hyperlink" Target="https://www.patreon.com/ivaylokenov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3" Type="http://schemas.openxmlformats.org/officeDocument/2006/relationships/hyperlink" Target="https://www.patreon.com/ivaylokenov" TargetMode="External"/><Relationship Id="rId7" Type="http://schemas.openxmlformats.org/officeDocument/2006/relationships/hyperlink" Target="https://indeavr.com/" TargetMode="External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s://opencollective.com/mytestedaspnet" TargetMode="External"/><Relationship Id="rId9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Software-Architecture-Serie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C89BD1A-EFD0-4F18-87F5-C404ED5E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Software Architecture Part 2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D52E1832-D33D-44BE-9B45-54FF39A43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4174-F283-444C-87E6-06D2CE44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86460"/>
            <a:ext cx="5283200" cy="1191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Резултат с изображение за „smartit“&quot;">
            <a:extLst>
              <a:ext uri="{FF2B5EF4-FFF2-40B4-BE49-F238E27FC236}">
                <a16:creationId xmlns:a16="http://schemas.microsoft.com/office/drawing/2014/main" id="{ACFD3BF7-F7EE-4A8D-B4A4-21CC6A3F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31840"/>
            <a:ext cx="2206823" cy="1261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Theoretical lectures on software architectures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Widely-used design patterns and concepts in production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your level, you may be familiar with some of the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real-life project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A practical guidebook for architecting various solutions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real-life projects on more than 70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Legacy systems, vast data load, lots of concurrent users, working with critical data, and more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Please report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, if you find any “bugs” in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And I have a lot more to add in the future!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receive free updates of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MOST IMPORTANTLY – HUGE THANK YOU! &lt;3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SERIES Of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3557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1034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Why Software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Is Software Architecture?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Unified Modeling Language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Solution Architectures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Choosing The Right Patterns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Architecture Quality Attributes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System-Wide Considerations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Content Of The Series – A Free Course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A7E2EC5-E0B7-48FF-B10D-1F0B9A843D46}"/>
              </a:ext>
            </a:extLst>
          </p:cNvPr>
          <p:cNvSpPr txBox="1">
            <a:spLocks/>
          </p:cNvSpPr>
          <p:nvPr/>
        </p:nvSpPr>
        <p:spPr>
          <a:xfrm>
            <a:off x="6094412" y="1731034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Deployment Considerations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Monolithic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Domain-Driven Design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Microservices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Event Sourcing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Architecture Document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 And The Team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Makes A Great Architect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A Real-Life Solution</a:t>
            </a:r>
          </a:p>
        </p:txBody>
      </p:sp>
    </p:spTree>
    <p:extLst>
      <p:ext uri="{BB962C8B-B14F-4D97-AF65-F5344CB8AC3E}">
        <p14:creationId xmlns:p14="http://schemas.microsoft.com/office/powerpoint/2010/main" val="47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6BA08C-ACA5-4317-9464-80A0ABB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Why Software Architecture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Is Software Architecture?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Unified Modeling Language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Designing Solution Architectures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It is not required to watch the parts in order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it is strongly advised! </a:t>
            </a:r>
          </a:p>
          <a:p>
            <a:pPr>
              <a:lnSpc>
                <a:spcPct val="100000"/>
              </a:lnSpc>
            </a:pPr>
            <a:r>
              <a:rPr lang="en-US" dirty="0"/>
              <a:t>Get the previous recording from here: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https://www.eventbrite.com/e/software-architecture-fundamentals-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essentials-code-it-up-online-vol-9-registration-222550182587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7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6BA08C-ACA5-4317-9464-80A0ABB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Choosing The Right Patterns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hlinkClick r:id="rId3"/>
              </a:rPr>
              <a:t>https://www.eventbrite.com/e/software-architecture-technology</a:t>
            </a:r>
            <a:br>
              <a:rPr lang="en-US" sz="1600" dirty="0">
                <a:hlinkClick r:id="rId3"/>
              </a:rPr>
            </a:br>
            <a:r>
              <a:rPr lang="en-US" sz="1600" dirty="0">
                <a:hlinkClick r:id="rId3"/>
              </a:rPr>
              <a:t>-patterns-code-it-up-online-vol-10-registration-244365432587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110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HUGE DISCLAIMER! THIS TOPIC IS LIKE THE LITTLE PRINCE BOOK!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There are a lot of things to know about software architectures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You may or may not recognize some of the patterns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And we most probably will not mention all of them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If you are a beginner, just try to absorb what you can</a:t>
            </a:r>
          </a:p>
          <a:p>
            <a:pPr>
              <a:lnSpc>
                <a:spcPct val="100000"/>
              </a:lnSpc>
            </a:pPr>
            <a:r>
              <a:rPr lang="en-US" dirty="0"/>
              <a:t>The technology world is moving very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of the examples shown here may be considered anti-patterns in the future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 overall concept and process stays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As all my other topics – this one is super intense too!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though the lectures will be a bit shorter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give yourself time and if you get the book – finish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don’t worry! The knowledge provided here will save you weeks of reading!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topic</a:t>
            </a:r>
          </a:p>
        </p:txBody>
      </p:sp>
    </p:spTree>
    <p:extLst>
      <p:ext uri="{BB962C8B-B14F-4D97-AF65-F5344CB8AC3E}">
        <p14:creationId xmlns:p14="http://schemas.microsoft.com/office/powerpoint/2010/main" val="320504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75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710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Designing Solution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56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Process For Designing Architectures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97C09-C2DD-44B1-A7FD-733F4FEE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30" y="2097088"/>
            <a:ext cx="4221740" cy="3783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90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Determine application type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Bot? Console? Service? Web? Desktop? Maybe Serverless? </a:t>
            </a:r>
          </a:p>
          <a:p>
            <a:pPr>
              <a:lnSpc>
                <a:spcPct val="100000"/>
              </a:lnSpc>
            </a:pPr>
            <a:r>
              <a:rPr lang="en-GB" dirty="0"/>
              <a:t>Identify deployment constraints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Where are you going do deploy the application? </a:t>
            </a:r>
          </a:p>
          <a:p>
            <a:pPr>
              <a:lnSpc>
                <a:spcPct val="100000"/>
              </a:lnSpc>
            </a:pPr>
            <a:r>
              <a:rPr lang="en-GB" dirty="0"/>
              <a:t>Identify architecture pattern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Layered? Component? Microservices? </a:t>
            </a:r>
          </a:p>
          <a:p>
            <a:pPr>
              <a:lnSpc>
                <a:spcPct val="100000"/>
              </a:lnSpc>
            </a:pPr>
            <a:r>
              <a:rPr lang="en-GB" dirty="0"/>
              <a:t>Determine technologies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What technologies are available? Libraries? Third-party tools?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 lot of factors play here… Choose wisely!</a:t>
            </a:r>
          </a:p>
          <a:p>
            <a:pPr>
              <a:lnSpc>
                <a:spcPct val="100000"/>
              </a:lnSpc>
            </a:pPr>
            <a:r>
              <a:rPr lang="en-GB" dirty="0"/>
              <a:t>Create your first diagram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Create Application Overview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1815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interface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initiated actions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Short, focused actions 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Request-Response based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Web application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5CC1-10AA-40DD-861D-2E0FBD7B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7" y="1712549"/>
            <a:ext cx="5330524" cy="3201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3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LIVE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Check The Link In The Description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1167493" y="5119672"/>
            <a:ext cx="10479181" cy="5942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Resources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3"/>
              </a:rPr>
              <a:t>https://github.com/ivaylokenov/Software-Architecture-Series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retrieval and storage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 initiated actions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Short, focused 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REST based </a:t>
            </a:r>
          </a:p>
          <a:p>
            <a:pPr>
              <a:lnSpc>
                <a:spcPct val="100000"/>
              </a:lnSpc>
            </a:pPr>
            <a:r>
              <a:rPr lang="en-GB" dirty="0"/>
              <a:t>Returns data, not 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Combination of: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 (https://www.mysite.com/api/orders)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Parameters (date=10/10/2017)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Verb (GET)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Web API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04BF5-626E-4FCD-A72A-074C8423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935" y="1712549"/>
            <a:ext cx="4699476" cy="3137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08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mobile devices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interaction (games, social apps)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Front end for Web API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Location &amp; camera-based systems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Usually work with a Web API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Mobile Application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B5226-B390-4C9A-9145-B9C56DE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771" y="1712549"/>
            <a:ext cx="2682640" cy="3592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19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centric actions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Gaming</a:t>
            </a:r>
          </a:p>
          <a:p>
            <a:pPr>
              <a:lnSpc>
                <a:spcPct val="100000"/>
              </a:lnSpc>
            </a:pPr>
            <a:r>
              <a:rPr lang="en-US" dirty="0"/>
              <a:t>Has all its resources on the local PC </a:t>
            </a:r>
          </a:p>
          <a:p>
            <a:pPr>
              <a:lnSpc>
                <a:spcPct val="100000"/>
              </a:lnSpc>
            </a:pPr>
            <a:r>
              <a:rPr lang="en-US" dirty="0"/>
              <a:t>Might connect to the web </a:t>
            </a:r>
          </a:p>
          <a:p>
            <a:pPr>
              <a:lnSpc>
                <a:spcPct val="100000"/>
              </a:lnSpc>
            </a:pPr>
            <a:r>
              <a:rPr lang="en-US" dirty="0"/>
              <a:t>Great UI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desktop Application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7B2FA-49B7-44E9-A8F8-6995703E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99" y="1712549"/>
            <a:ext cx="4976812" cy="2681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8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Long-running processes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 actions by trained power-users</a:t>
            </a:r>
          </a:p>
          <a:p>
            <a:pPr>
              <a:lnSpc>
                <a:spcPct val="100000"/>
              </a:lnSpc>
            </a:pPr>
            <a:r>
              <a:rPr lang="en-US" dirty="0"/>
              <a:t>No fancy UI 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 technical knowledge </a:t>
            </a:r>
          </a:p>
          <a:p>
            <a:pPr>
              <a:lnSpc>
                <a:spcPct val="100000"/>
              </a:lnSpc>
            </a:pPr>
            <a:r>
              <a:rPr lang="en-US" dirty="0"/>
              <a:t>Limited interaction </a:t>
            </a:r>
          </a:p>
          <a:p>
            <a:pPr>
              <a:lnSpc>
                <a:spcPct val="100000"/>
              </a:lnSpc>
            </a:pPr>
            <a:r>
              <a:rPr lang="en-US" dirty="0"/>
              <a:t>Long or short-running Processes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Console Application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C11E6-0848-403C-A383-B089FE91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08" y="1712549"/>
            <a:ext cx="4394003" cy="2769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Long-running processes </a:t>
            </a:r>
          </a:p>
          <a:p>
            <a:pPr>
              <a:lnSpc>
                <a:spcPct val="100000"/>
              </a:lnSpc>
            </a:pPr>
            <a:r>
              <a:rPr lang="en-US" dirty="0"/>
              <a:t>No UI at all</a:t>
            </a:r>
          </a:p>
          <a:p>
            <a:pPr>
              <a:lnSpc>
                <a:spcPct val="100000"/>
              </a:lnSpc>
            </a:pPr>
            <a:r>
              <a:rPr lang="en-US" dirty="0"/>
              <a:t>Managed by the OS service manager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Service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E312A-B140-44C7-8392-D36088E1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29" y="1712549"/>
            <a:ext cx="4631181" cy="2132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25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is a super important decision</a:t>
            </a:r>
            <a:r>
              <a:rPr lang="bg-BG" dirty="0"/>
              <a:t> (</a:t>
            </a:r>
            <a:r>
              <a:rPr lang="en-US" dirty="0"/>
              <a:t>especially if you are a consultant)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Mostly because it is almost irreversible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developers get emotional to their favorite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The decision must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Made with a clear mind, heavily documented and based on a group effort</a:t>
            </a:r>
          </a:p>
          <a:p>
            <a:pPr>
              <a:lnSpc>
                <a:spcPct val="100000"/>
              </a:lnSpc>
            </a:pPr>
            <a:r>
              <a:rPr lang="en-US" dirty="0"/>
              <a:t>Main considerations besides performing the task: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Community – check Stack Overflow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Popularity – check Google Trends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Current developer skills – unknown technologies produce delay and low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Deadline – advanced technologies take more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Support – developers should develop, be careful with shiny new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Products – use external and existing tools but always estimate the 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Selecting technology stack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95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 not choose on recommendation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marketing tricks</a:t>
            </a:r>
            <a:r>
              <a:rPr lang="bg-BG" dirty="0"/>
              <a:t> </a:t>
            </a:r>
            <a:r>
              <a:rPr lang="en-US" dirty="0"/>
              <a:t>from vendors</a:t>
            </a:r>
          </a:p>
          <a:p>
            <a:pPr>
              <a:lnSpc>
                <a:spcPct val="100000"/>
              </a:lnSpc>
            </a:pPr>
            <a:r>
              <a:rPr lang="en-US" dirty="0"/>
              <a:t>Always do a CBA and ROI (or at least a pros/cons list)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type system – static or dynamic?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is our infrastructure?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community using the tool?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performance critical?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we need to analyze the learning curve?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you easily hire a new team member?</a:t>
            </a:r>
          </a:p>
          <a:p>
            <a:pPr>
              <a:lnSpc>
                <a:spcPct val="100000"/>
              </a:lnSpc>
            </a:pPr>
            <a:r>
              <a:rPr lang="en-US" dirty="0"/>
              <a:t>Stay rational and don’t argue with your colleagues!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right tool for the job!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vice-versa!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General tips and tricks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95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Web applications – back-end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Mature - .NET, Java, PHP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Newer - Node.js, Python, .NET Core, Go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Serverless – Amazon Lambda, Azure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Web applications – front-end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HTML, CSS &amp; JavaScript (or maybe Web Assembly, if you are adventurous)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JavaScript framework? Angular? React? Vue? Svelte?</a:t>
            </a:r>
          </a:p>
          <a:p>
            <a:pPr>
              <a:lnSpc>
                <a:spcPct val="100000"/>
              </a:lnSpc>
            </a:pPr>
            <a:r>
              <a:rPr lang="en-US" dirty="0"/>
              <a:t>Mobile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Native? Hybrid? Cross-Platform?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battle is development time versus capabilities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Desktop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WinForms, WPF, UWP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popular technologies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2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Back-end and service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281F2-0D34-4155-A1C0-5EFA5F44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78" y="2097088"/>
            <a:ext cx="8215644" cy="4021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10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Mobile technologies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DDE60-7D48-4BCE-A602-D62D3818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55" y="2097088"/>
            <a:ext cx="8424290" cy="4017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02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create a new event and we will schedule a new live stream…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 any case –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Desktop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69921-0D2F-4CED-A075-E3035F4E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66" y="2097088"/>
            <a:ext cx="8642668" cy="2253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234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Key-value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cache, publish/subscribe, leaderboards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your primary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Redis, Memcached</a:t>
            </a:r>
          </a:p>
          <a:p>
            <a:pPr>
              <a:lnSpc>
                <a:spcPct val="100000"/>
              </a:lnSpc>
            </a:pPr>
            <a:r>
              <a:rPr lang="en-US" dirty="0"/>
              <a:t>Wide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key has multiple columns without a schema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Cannot do joins and scales easily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time-series (IoT), historical records, high-write/low-read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your primary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Cassandra, HBase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BFCCA-008A-4AC0-952D-516F80E7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413" y="1712549"/>
            <a:ext cx="2894997" cy="1132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497472-9352-4534-B52A-CE8DCA64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38" y="3191119"/>
            <a:ext cx="2024345" cy="1066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BAA6-5CEC-4178-A046-6DE55EAD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071" y="3102803"/>
            <a:ext cx="1843929" cy="1243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document is a container for key-value pairs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 can be indexed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Columns can be collection – query relational data without joins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Reading data is usually super fast, but writing data tends</a:t>
            </a:r>
            <a:br>
              <a:rPr lang="en-US" dirty="0"/>
            </a:br>
            <a:r>
              <a:rPr lang="en-US" dirty="0"/>
              <a:t>to be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General purpose – applications, games, IoT, content-management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unstructured data – a document database is a great start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standard language for queries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suitable for huge graphs of data – social networks, for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MongoDB, </a:t>
            </a:r>
            <a:r>
              <a:rPr lang="en-US" dirty="0" err="1"/>
              <a:t>Firestore</a:t>
            </a:r>
            <a:r>
              <a:rPr lang="en-US" dirty="0"/>
              <a:t>, DynamoDB, CouchDB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56F87-9BCF-4FFC-9074-083AD9A3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504" y="1712549"/>
            <a:ext cx="1919907" cy="876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B54EA-55A6-434D-859A-6806FF86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94" y="2809113"/>
            <a:ext cx="2085325" cy="764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0CE9E-6F4D-4F80-AEDF-E8104DA04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82" y="3832544"/>
            <a:ext cx="1910029" cy="1133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Relational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Tables are connected through relationships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a schema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ACID compliant – atomicity, consistency, isolation, durability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for stable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difficult to scale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Supports SQL – a query language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General purpose - perfect for most applications which does not have unstructured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databases support JSON columns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MySQL, PostgreSQL, SQL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 databases like </a:t>
            </a:r>
            <a:r>
              <a:rPr lang="en-US" dirty="0" err="1"/>
              <a:t>CockroachDB</a:t>
            </a:r>
            <a:r>
              <a:rPr lang="en-US" dirty="0"/>
              <a:t> – designed for scale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4098" name="Picture 2" descr="PostgreSQL v12 - ASUSTOR NAS">
            <a:extLst>
              <a:ext uri="{FF2B5EF4-FFF2-40B4-BE49-F238E27FC236}">
                <a16:creationId xmlns:a16="http://schemas.microsoft.com/office/drawing/2014/main" id="{78B5EAE6-487D-47AE-9261-67B82AA4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13" y="1712549"/>
            <a:ext cx="1169698" cy="1169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B4907B-5C9E-469A-A48F-826B843A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98" y="1712549"/>
            <a:ext cx="1359233" cy="1169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 descr="SQL Server: How to create a full database backup">
            <a:extLst>
              <a:ext uri="{FF2B5EF4-FFF2-40B4-BE49-F238E27FC236}">
                <a16:creationId xmlns:a16="http://schemas.microsoft.com/office/drawing/2014/main" id="{4D095C0F-94DF-4C3D-983C-02257676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98" y="3145734"/>
            <a:ext cx="2754307" cy="1010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13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Graph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is represented as nodes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Relationships between the nodes are edges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Instead of many-to-many tables, you have direct connections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Languages like SQL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performance than relational databases when datasets are large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– recommendation engines and well… graphs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Neo4j,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9D03B-DDAB-4B6C-A831-3747F078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899" y="1712549"/>
            <a:ext cx="2358512" cy="917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 descr="Azure Cosmos DB (@AzureCosmosDB) | Twitter">
            <a:extLst>
              <a:ext uri="{FF2B5EF4-FFF2-40B4-BE49-F238E27FC236}">
                <a16:creationId xmlns:a16="http://schemas.microsoft.com/office/drawing/2014/main" id="{43BC9383-10B7-4737-8449-29D36802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841" y="2888773"/>
            <a:ext cx="1478570" cy="1478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00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engine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Full-text search engine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document databases but under the hood all the text is indexed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like an index at the back of a 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easily rank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search engines and typeahead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Elasticsearch, </a:t>
            </a:r>
            <a:r>
              <a:rPr lang="en-US" dirty="0" err="1"/>
              <a:t>Algolia</a:t>
            </a:r>
            <a:r>
              <a:rPr lang="en-US" dirty="0"/>
              <a:t>, </a:t>
            </a:r>
            <a:r>
              <a:rPr lang="en-US" dirty="0" err="1"/>
              <a:t>MeiliSearch</a:t>
            </a: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6146" name="Picture 2" descr="What is ElasticSearch? Why ElasticSearch? Advantages of ElasticSearch! | by  AIMDek Technologies | Medium">
            <a:extLst>
              <a:ext uri="{FF2B5EF4-FFF2-40B4-BE49-F238E27FC236}">
                <a16:creationId xmlns:a16="http://schemas.microsoft.com/office/drawing/2014/main" id="{964C3D9C-C090-48CF-9E46-7849B1D7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90" y="1712549"/>
            <a:ext cx="1813822" cy="901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BA2D5-3330-4446-8209-CBED784E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89" y="2844048"/>
            <a:ext cx="1813822" cy="1559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93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Multi-model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 not think about data modeling, schemas, shards, replications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describe how you want to use the data with </a:t>
            </a:r>
            <a:r>
              <a:rPr lang="en-US" dirty="0" err="1"/>
              <a:t>GraphQL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It chooses the database type behind the scenes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ACID compliant, extremely fast and you do not care about provisioning 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for… everything?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is it mature enough?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FaunaDB</a:t>
            </a: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1BC734-74B3-44E8-BCB5-617334A8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273" y="1712550"/>
            <a:ext cx="1842138" cy="642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029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Cloud Technology</a:t>
            </a:r>
            <a:endParaRPr lang="en-US" dirty="0"/>
          </a:p>
        </p:txBody>
      </p:sp>
      <p:pic>
        <p:nvPicPr>
          <p:cNvPr id="8" name="Picture 4" descr="Pizza as a Service 2.0. Recently I was trying to describe the… | by Paul  Kerrison | Medium">
            <a:extLst>
              <a:ext uri="{FF2B5EF4-FFF2-40B4-BE49-F238E27FC236}">
                <a16:creationId xmlns:a16="http://schemas.microsoft.com/office/drawing/2014/main" id="{AB51FF4F-AFA3-4088-8306-07869CFE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32" y="1981200"/>
            <a:ext cx="5112159" cy="4103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163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Web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Nginx &amp; Apache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&amp; orchestrators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 &amp; Kubernetes</a:t>
            </a:r>
          </a:p>
          <a:p>
            <a:pPr>
              <a:lnSpc>
                <a:spcPct val="100000"/>
              </a:lnSpc>
            </a:pPr>
            <a:r>
              <a:rPr lang="en-US" dirty="0"/>
              <a:t>Message brokers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RabbitMQ &amp; Kafka</a:t>
            </a:r>
          </a:p>
          <a:p>
            <a:pPr>
              <a:lnSpc>
                <a:spcPct val="100000"/>
              </a:lnSpc>
            </a:pPr>
            <a:r>
              <a:rPr lang="en-US" dirty="0"/>
              <a:t>Logging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ELK Stack – Elasticsearch, Logstash, Kibana</a:t>
            </a:r>
          </a:p>
          <a:p>
            <a:pPr>
              <a:lnSpc>
                <a:spcPct val="100000"/>
              </a:lnSpc>
            </a:pPr>
            <a:r>
              <a:rPr lang="en-US" dirty="0"/>
              <a:t>CDN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Other Important Technologies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3975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Quality attributes: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System, run-time, design, user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Performance, stability, manageability, configurability, etc.</a:t>
            </a:r>
          </a:p>
          <a:p>
            <a:pPr>
              <a:lnSpc>
                <a:spcPct val="100000"/>
              </a:lnSpc>
            </a:pPr>
            <a:r>
              <a:rPr lang="en-US" dirty="0"/>
              <a:t>System wide concerns: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Authentication &amp; authorization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Caching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Configuration management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Logging &amp; exception management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Identify Key Issues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202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https://docs.mytestedasp.net/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 &amp; Blog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https://www.youtube.com/c/CodeItUpWithIvo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8"/>
              </a:rPr>
              <a:t>https://codeitup.today/</a:t>
            </a:r>
            <a:r>
              <a:rPr lang="en-US" sz="1600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Baseline architecture 	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a Candidate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 Architectural Spikes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Proof of concept projects to validate unknown concepts 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Activity, Sequence, State, and Component Diagrams 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Class Diagram if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too low-level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Document only the most important classes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Everything else should be done by the Lead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Create Candidate Solution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4369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 not introduce new risk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introduce untested technologies and concepts</a:t>
            </a:r>
          </a:p>
          <a:p>
            <a:pPr>
              <a:lnSpc>
                <a:spcPct val="100000"/>
              </a:lnSpc>
            </a:pPr>
            <a:r>
              <a:rPr lang="en-US" dirty="0"/>
              <a:t>Mitigate more risk than baseline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cycle should reduce the risk</a:t>
            </a:r>
          </a:p>
          <a:p>
            <a:pPr>
              <a:lnSpc>
                <a:spcPct val="100000"/>
              </a:lnSpc>
            </a:pPr>
            <a:r>
              <a:rPr lang="en-US" dirty="0"/>
              <a:t>Meet additional requirements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 more and more requirements until you meet them all</a:t>
            </a:r>
          </a:p>
          <a:p>
            <a:pPr>
              <a:lnSpc>
                <a:spcPct val="100000"/>
              </a:lnSpc>
            </a:pPr>
            <a:r>
              <a:rPr lang="en-US" dirty="0"/>
              <a:t>Enable more key scenarios </a:t>
            </a:r>
          </a:p>
          <a:p>
            <a:pPr>
              <a:lnSpc>
                <a:spcPct val="100000"/>
              </a:lnSpc>
            </a:pPr>
            <a:r>
              <a:rPr lang="en-US" dirty="0"/>
              <a:t>Address more key issues </a:t>
            </a:r>
          </a:p>
          <a:p>
            <a:pPr>
              <a:lnSpc>
                <a:spcPct val="100000"/>
              </a:lnSpc>
            </a:pPr>
            <a:r>
              <a:rPr lang="en-US" dirty="0"/>
              <a:t>Start communicating architecture when you exceed 50% coverage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the feeling you are half done, invite the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don't want to be the bottleneck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During Each Cycle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04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48818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– 91 people in total! Thank you!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Georgi </a:t>
            </a:r>
            <a:r>
              <a:rPr lang="en-GB" b="1" dirty="0" err="1"/>
              <a:t>Kermekchiev</a:t>
            </a:r>
            <a:r>
              <a:rPr lang="en-GB" b="1" dirty="0"/>
              <a:t> </a:t>
            </a:r>
            <a:r>
              <a:rPr lang="en-US" dirty="0"/>
              <a:t>– </a:t>
            </a:r>
            <a:r>
              <a:rPr lang="en-US" b="1" dirty="0"/>
              <a:t>100 BGN</a:t>
            </a:r>
            <a:r>
              <a:rPr lang="en-US" dirty="0"/>
              <a:t>! Thank you, you rock! &lt;3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Thanks to – </a:t>
            </a:r>
            <a:r>
              <a:rPr lang="en-US" sz="1800" b="1" dirty="0"/>
              <a:t>Nikolay, Valentin, </a:t>
            </a:r>
            <a:r>
              <a:rPr lang="en-US" sz="1800" b="1" dirty="0" err="1"/>
              <a:t>Boyan</a:t>
            </a:r>
            <a:r>
              <a:rPr lang="en-US" sz="1800" b="1" dirty="0"/>
              <a:t>, Sonya, </a:t>
            </a:r>
            <a:r>
              <a:rPr lang="en-US" sz="1800" b="1" dirty="0" err="1"/>
              <a:t>Miroslava</a:t>
            </a:r>
            <a:r>
              <a:rPr lang="en-US" sz="1800" b="1" dirty="0"/>
              <a:t>, </a:t>
            </a:r>
            <a:r>
              <a:rPr lang="en-US" sz="1800" b="1" dirty="0" err="1"/>
              <a:t>Borislava</a:t>
            </a:r>
            <a:r>
              <a:rPr lang="en-US" sz="1800" b="1" dirty="0"/>
              <a:t>, </a:t>
            </a:r>
            <a:r>
              <a:rPr lang="en-US" sz="1800" b="1" dirty="0" err="1"/>
              <a:t>Plamen</a:t>
            </a:r>
            <a:r>
              <a:rPr lang="en-US" sz="1800" b="1" dirty="0"/>
              <a:t>, </a:t>
            </a:r>
            <a:r>
              <a:rPr lang="en-US" sz="1800" b="1" dirty="0" err="1"/>
              <a:t>Iliya</a:t>
            </a:r>
            <a:r>
              <a:rPr lang="en-US" sz="1800" b="1" dirty="0"/>
              <a:t>, </a:t>
            </a: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bg-BG" sz="1800" b="1" dirty="0"/>
              <a:t>Ангел, </a:t>
            </a:r>
            <a:r>
              <a:rPr lang="en-US" sz="1800" b="1" dirty="0"/>
              <a:t>Ivan, </a:t>
            </a:r>
            <a:br>
              <a:rPr lang="en-US" sz="1800" b="1" dirty="0"/>
            </a:br>
            <a:r>
              <a:rPr lang="en-US" sz="1800" b="1" dirty="0"/>
              <a:t>David, </a:t>
            </a:r>
            <a:r>
              <a:rPr lang="bg-BG" sz="1800" b="1" dirty="0"/>
              <a:t>Илина, </a:t>
            </a:r>
            <a:r>
              <a:rPr lang="en-US" sz="1800" b="1" dirty="0"/>
              <a:t>Marin, </a:t>
            </a:r>
            <a:r>
              <a:rPr lang="en-US" sz="1800" b="1" dirty="0" err="1"/>
              <a:t>Jordanka</a:t>
            </a:r>
            <a:r>
              <a:rPr lang="en-US" sz="1800" b="1" dirty="0"/>
              <a:t>, Vanya, </a:t>
            </a:r>
            <a:r>
              <a:rPr lang="en-US" sz="1800" b="1" dirty="0" err="1"/>
              <a:t>Stoycho</a:t>
            </a:r>
            <a:r>
              <a:rPr lang="en-US" sz="1800" b="1" dirty="0"/>
              <a:t>, </a:t>
            </a:r>
            <a:r>
              <a:rPr lang="en-US" sz="1800" b="1" dirty="0" err="1"/>
              <a:t>Stoyan</a:t>
            </a:r>
            <a:r>
              <a:rPr lang="en-US" sz="1800" b="1" dirty="0"/>
              <a:t>, Angel, Georgi , </a:t>
            </a:r>
            <a:r>
              <a:rPr lang="en-US" sz="1800" b="1" dirty="0" err="1"/>
              <a:t>Albena</a:t>
            </a:r>
            <a:r>
              <a:rPr lang="en-US" sz="1800" b="1" dirty="0"/>
              <a:t>, </a:t>
            </a:r>
            <a:r>
              <a:rPr lang="en-US" sz="1800" b="1" dirty="0" err="1"/>
              <a:t>Aneliya</a:t>
            </a:r>
            <a:r>
              <a:rPr lang="en-US" sz="1800" b="1" dirty="0"/>
              <a:t>, Ivan, </a:t>
            </a:r>
            <a:br>
              <a:rPr lang="en-US" sz="1800" b="1" dirty="0"/>
            </a:br>
            <a:r>
              <a:rPr lang="en-US" sz="1800" b="1" dirty="0"/>
              <a:t>Vladimir, </a:t>
            </a:r>
            <a:r>
              <a:rPr lang="en-US" sz="1800" b="1" dirty="0" err="1"/>
              <a:t>Teodor</a:t>
            </a:r>
            <a:r>
              <a:rPr lang="en-US" sz="1800" b="1" dirty="0"/>
              <a:t>, </a:t>
            </a:r>
            <a:r>
              <a:rPr lang="bg-BG" sz="1800" b="1" dirty="0"/>
              <a:t>Калин, </a:t>
            </a:r>
            <a:r>
              <a:rPr lang="en-US" sz="1800" b="1" dirty="0" err="1"/>
              <a:t>Hristina</a:t>
            </a:r>
            <a:r>
              <a:rPr lang="en-US" sz="1800" b="1" dirty="0"/>
              <a:t>, Georgi , </a:t>
            </a:r>
            <a:r>
              <a:rPr lang="en-US" sz="1800" b="1" dirty="0" err="1"/>
              <a:t>Radoslav</a:t>
            </a:r>
            <a:r>
              <a:rPr lang="en-US" sz="1800" b="1" dirty="0"/>
              <a:t>, </a:t>
            </a:r>
            <a:r>
              <a:rPr lang="bg-BG" sz="1800" b="1" dirty="0"/>
              <a:t>Рая, </a:t>
            </a:r>
            <a:r>
              <a:rPr lang="en-US" sz="1800" b="1" dirty="0" err="1"/>
              <a:t>Veselin</a:t>
            </a:r>
            <a:r>
              <a:rPr lang="en-US" sz="1800" b="1" dirty="0"/>
              <a:t>, Maria, </a:t>
            </a:r>
            <a:r>
              <a:rPr lang="en-US" sz="1800" b="1" dirty="0" err="1"/>
              <a:t>Petar</a:t>
            </a:r>
            <a:r>
              <a:rPr lang="en-US" sz="1800" b="1" dirty="0"/>
              <a:t>, </a:t>
            </a:r>
            <a:r>
              <a:rPr lang="en-US" sz="1800" b="1" dirty="0" err="1"/>
              <a:t>Dinyo</a:t>
            </a:r>
            <a:r>
              <a:rPr lang="en-US" sz="1800" b="1" dirty="0"/>
              <a:t>, </a:t>
            </a:r>
            <a:r>
              <a:rPr lang="en-US" sz="1800" b="1" dirty="0" err="1"/>
              <a:t>Hristo</a:t>
            </a:r>
            <a:r>
              <a:rPr lang="en-US" sz="1800" b="1" dirty="0"/>
              <a:t>, Julia,</a:t>
            </a:r>
            <a:br>
              <a:rPr lang="en-US" sz="1800" b="1" dirty="0"/>
            </a:br>
            <a:r>
              <a:rPr lang="en-US" sz="1800" b="1" dirty="0"/>
              <a:t>Sonya, Pavel, Alexander, Dobromir, Zlatko, </a:t>
            </a:r>
            <a:r>
              <a:rPr lang="en-US" sz="1800" b="1" dirty="0" err="1"/>
              <a:t>Teodor</a:t>
            </a:r>
            <a:r>
              <a:rPr lang="en-US" sz="1800" b="1" dirty="0"/>
              <a:t>, </a:t>
            </a:r>
            <a:r>
              <a:rPr lang="en-US" sz="1800" b="1" dirty="0" err="1"/>
              <a:t>Stoil</a:t>
            </a:r>
            <a:r>
              <a:rPr lang="en-US" sz="1800" b="1" dirty="0"/>
              <a:t>, </a:t>
            </a:r>
            <a:r>
              <a:rPr lang="en-US" sz="1800" b="1" dirty="0" err="1"/>
              <a:t>Petar</a:t>
            </a:r>
            <a:r>
              <a:rPr lang="en-US" sz="1800" b="1" dirty="0"/>
              <a:t>, Diana, </a:t>
            </a:r>
            <a:r>
              <a:rPr lang="en-US" sz="1800" b="1" dirty="0" err="1"/>
              <a:t>Mariyana</a:t>
            </a:r>
            <a:r>
              <a:rPr lang="en-US" sz="1800" b="1" dirty="0"/>
              <a:t>, </a:t>
            </a:r>
            <a:r>
              <a:rPr lang="bg-BG" sz="1800" b="1" dirty="0"/>
              <a:t>Ирина, </a:t>
            </a:r>
            <a:r>
              <a:rPr lang="en-US" sz="1800" b="1" dirty="0"/>
              <a:t>Svetoslav, </a:t>
            </a:r>
            <a:br>
              <a:rPr lang="en-US" sz="1800" b="1" dirty="0"/>
            </a:br>
            <a:r>
              <a:rPr lang="en-US" sz="1800" b="1" dirty="0"/>
              <a:t>Mira, </a:t>
            </a:r>
            <a:r>
              <a:rPr lang="en-US" sz="1800" b="1" dirty="0" err="1"/>
              <a:t>Yavor</a:t>
            </a:r>
            <a:r>
              <a:rPr lang="en-US" sz="1800" b="1" dirty="0"/>
              <a:t>, Ivan, Dobromir, </a:t>
            </a:r>
            <a:r>
              <a:rPr lang="en-US" sz="1800" b="1" dirty="0" err="1"/>
              <a:t>Dimitar</a:t>
            </a:r>
            <a:r>
              <a:rPr lang="en-US" sz="1800" b="1" dirty="0"/>
              <a:t>, Ivan, </a:t>
            </a:r>
            <a:r>
              <a:rPr lang="en-US" sz="1800" b="1" dirty="0" err="1"/>
              <a:t>nikolay</a:t>
            </a:r>
            <a:r>
              <a:rPr lang="en-US" sz="1800" b="1" dirty="0"/>
              <a:t>, </a:t>
            </a:r>
            <a:r>
              <a:rPr lang="bg-BG" sz="1800" b="1" dirty="0"/>
              <a:t>Борислав, </a:t>
            </a:r>
            <a:r>
              <a:rPr lang="en-US" sz="1800" b="1" dirty="0"/>
              <a:t>Anna, </a:t>
            </a:r>
            <a:r>
              <a:rPr lang="en-US" sz="1800" b="1" dirty="0" err="1"/>
              <a:t>Ivayla</a:t>
            </a:r>
            <a:r>
              <a:rPr lang="en-US" sz="1800" b="1" dirty="0"/>
              <a:t>, Daniel, </a:t>
            </a:r>
            <a:r>
              <a:rPr lang="en-US" sz="1800" b="1" dirty="0" err="1"/>
              <a:t>Velizar</a:t>
            </a:r>
            <a:r>
              <a:rPr lang="en-US" sz="1800" b="1" dirty="0"/>
              <a:t>, Ivaylo, </a:t>
            </a:r>
            <a:br>
              <a:rPr lang="en-US" sz="1800" b="1" dirty="0"/>
            </a:br>
            <a:r>
              <a:rPr lang="en-US" sz="1800" b="1" dirty="0"/>
              <a:t>Vladimir, Nikolay, </a:t>
            </a:r>
            <a:r>
              <a:rPr lang="en-US" sz="1800" b="1" dirty="0" err="1"/>
              <a:t>Petar</a:t>
            </a:r>
            <a:r>
              <a:rPr lang="en-US" sz="1800" b="1" dirty="0"/>
              <a:t>, </a:t>
            </a: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en-US" sz="1800" b="1" dirty="0" err="1"/>
              <a:t>Dimitar</a:t>
            </a:r>
            <a:r>
              <a:rPr lang="en-US" sz="1800" b="1" dirty="0"/>
              <a:t>, Evgeniya, </a:t>
            </a:r>
            <a:br>
              <a:rPr lang="en-US" sz="1800" b="1" dirty="0"/>
            </a:br>
            <a:r>
              <a:rPr lang="en-US" sz="1800" b="1" dirty="0" err="1"/>
              <a:t>Kalina</a:t>
            </a:r>
            <a:r>
              <a:rPr lang="en-US" sz="1800" b="1" dirty="0"/>
              <a:t>, Georgi, </a:t>
            </a:r>
            <a:r>
              <a:rPr lang="en-US" sz="1800" b="1" dirty="0" err="1"/>
              <a:t>Pencho</a:t>
            </a:r>
            <a:r>
              <a:rPr lang="en-US" sz="1800" b="1" dirty="0"/>
              <a:t>, </a:t>
            </a:r>
            <a:r>
              <a:rPr lang="en-US" sz="1800" b="1" dirty="0" err="1"/>
              <a:t>Plamen</a:t>
            </a:r>
            <a:r>
              <a:rPr lang="en-US" sz="1800" b="1" dirty="0"/>
              <a:t>, Ivan, Iva, Angel, </a:t>
            </a:r>
            <a:br>
              <a:rPr lang="en-US" sz="1800" b="1" dirty="0"/>
            </a:br>
            <a:r>
              <a:rPr lang="en-US" sz="1800" b="1" dirty="0"/>
              <a:t>Svetoslav, Aleks, Pavel, </a:t>
            </a:r>
            <a:r>
              <a:rPr lang="en-US" sz="1800" b="1" dirty="0" err="1"/>
              <a:t>Hristo</a:t>
            </a:r>
            <a:r>
              <a:rPr lang="en-US" sz="1800" b="1" dirty="0"/>
              <a:t>, Eduard, </a:t>
            </a:r>
            <a:r>
              <a:rPr lang="en-US" sz="1800" b="1" dirty="0" err="1"/>
              <a:t>Lyuboslav</a:t>
            </a:r>
            <a:r>
              <a:rPr lang="en-US" sz="1800" b="1" dirty="0"/>
              <a:t>, </a:t>
            </a:r>
            <a:br>
              <a:rPr lang="en-US" sz="1800" b="1" dirty="0"/>
            </a:b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en-US" sz="1800" b="1" dirty="0" err="1"/>
              <a:t>Kiril</a:t>
            </a:r>
            <a:r>
              <a:rPr lang="en-US" sz="1800" b="1" dirty="0"/>
              <a:t>, </a:t>
            </a:r>
            <a:r>
              <a:rPr lang="en-US" sz="1800" b="1" dirty="0" err="1"/>
              <a:t>Mihail</a:t>
            </a:r>
            <a:r>
              <a:rPr lang="en-US" sz="1800" b="1" dirty="0"/>
              <a:t>, </a:t>
            </a:r>
            <a:r>
              <a:rPr lang="en-US" sz="1800" b="1" dirty="0" err="1"/>
              <a:t>Bozhidar</a:t>
            </a:r>
            <a:r>
              <a:rPr lang="en-US" sz="1800" b="1" dirty="0"/>
              <a:t>, Pavel, </a:t>
            </a:r>
            <a:r>
              <a:rPr lang="en-US" sz="1800" b="1" dirty="0" err="1"/>
              <a:t>Tugay</a:t>
            </a:r>
            <a:r>
              <a:rPr lang="en-US" sz="1800" b="1" dirty="0"/>
              <a:t>, </a:t>
            </a:r>
            <a:r>
              <a:rPr lang="en-US" sz="1800" b="1" dirty="0" err="1"/>
              <a:t>Mihail</a:t>
            </a:r>
            <a:r>
              <a:rPr lang="en-US" sz="1800" b="1" dirty="0"/>
              <a:t>, </a:t>
            </a:r>
            <a:br>
              <a:rPr lang="en-US" sz="1800" b="1" dirty="0"/>
            </a:br>
            <a:r>
              <a:rPr lang="en-US" sz="1800" b="1" dirty="0" err="1"/>
              <a:t>Dimitar</a:t>
            </a:r>
            <a:r>
              <a:rPr lang="en-US" sz="1800" b="1" dirty="0"/>
              <a:t>, </a:t>
            </a:r>
            <a:r>
              <a:rPr lang="en-US" sz="1800" b="1" dirty="0" err="1"/>
              <a:t>Ventsislav</a:t>
            </a:r>
            <a:r>
              <a:rPr lang="en-US" sz="1800" b="1" dirty="0"/>
              <a:t>, </a:t>
            </a:r>
            <a:r>
              <a:rPr lang="en-US" sz="1800" b="1" dirty="0" err="1"/>
              <a:t>Borislav</a:t>
            </a:r>
            <a:r>
              <a:rPr lang="en-US" sz="1800" b="1" dirty="0"/>
              <a:t>, </a:t>
            </a:r>
            <a:r>
              <a:rPr lang="en-US" sz="1800" b="1" dirty="0" err="1"/>
              <a:t>Hristo</a:t>
            </a:r>
            <a:r>
              <a:rPr lang="en-US" sz="1800" b="1" dirty="0"/>
              <a:t>, Ivan, </a:t>
            </a:r>
            <a:r>
              <a:rPr lang="en-US" sz="1800" b="1" dirty="0" err="1"/>
              <a:t>Hristo</a:t>
            </a:r>
            <a:r>
              <a:rPr lang="en-US" sz="1800" b="1" dirty="0"/>
              <a:t>, Vasil, </a:t>
            </a:r>
            <a:br>
              <a:rPr lang="en-US" sz="1800" b="1" dirty="0"/>
            </a:br>
            <a:r>
              <a:rPr lang="en-US" sz="1800" b="1" dirty="0" err="1"/>
              <a:t>Iliyan</a:t>
            </a:r>
            <a:r>
              <a:rPr lang="en-US" sz="1800" b="1" dirty="0"/>
              <a:t>, </a:t>
            </a:r>
            <a:r>
              <a:rPr lang="en-US" sz="1800" b="1" dirty="0" err="1"/>
              <a:t>Emiliyan</a:t>
            </a:r>
            <a:endParaRPr lang="en-GB" sz="1800" b="1" dirty="0"/>
          </a:p>
          <a:p>
            <a:pPr>
              <a:lnSpc>
                <a:spcPct val="100000"/>
              </a:lnSpc>
            </a:pPr>
            <a:r>
              <a:rPr lang="en-US" sz="1600" dirty="0"/>
              <a:t>And everyone who supported the initiative during the years!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99018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PayPal: </a:t>
            </a:r>
            <a:r>
              <a:rPr lang="en-GB" b="1" dirty="0">
                <a:hlinkClick r:id="rId2"/>
              </a:rPr>
              <a:t>http://paypal.me/ivaylokenov</a:t>
            </a:r>
            <a:r>
              <a:rPr lang="bg-BG" b="1" dirty="0"/>
              <a:t> 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@ivaylokenov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406133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 sample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are our business requirements from the Functional Analyst: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Learning system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E6D283-C9E2-4966-A886-ECD742AE20D7}"/>
              </a:ext>
            </a:extLst>
          </p:cNvPr>
          <p:cNvSpPr>
            <a:spLocks noGrp="1"/>
          </p:cNvSpPr>
          <p:nvPr/>
        </p:nvSpPr>
        <p:spPr>
          <a:xfrm>
            <a:off x="1247548" y="2354014"/>
            <a:ext cx="9235394" cy="39729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A </a:t>
            </a:r>
            <a:r>
              <a:rPr lang="en-US" sz="1800" i="1" dirty="0"/>
              <a:t>student</a:t>
            </a:r>
            <a:r>
              <a:rPr lang="en-US" sz="1800" b="0" i="1" dirty="0"/>
              <a:t> visits the solution and </a:t>
            </a:r>
            <a:r>
              <a:rPr lang="en-US" sz="1800" i="1" dirty="0"/>
              <a:t>logs in</a:t>
            </a:r>
            <a:r>
              <a:rPr lang="en-US" sz="1800" b="0" i="1" dirty="0"/>
              <a:t>. He or she is presented with a </a:t>
            </a:r>
            <a:r>
              <a:rPr lang="en-US" sz="1800" i="1" dirty="0"/>
              <a:t>list of courses</a:t>
            </a:r>
            <a:r>
              <a:rPr lang="en-US" sz="1800" b="0" i="1" dirty="0"/>
              <a:t>. When a student clicks a course, he or she is taken </a:t>
            </a:r>
            <a:br>
              <a:rPr lang="en-US" sz="1800" b="0" i="1" dirty="0"/>
            </a:br>
            <a:r>
              <a:rPr lang="en-US" sz="1800" b="0" i="1" dirty="0"/>
              <a:t>directly to the last visited lecture in that course. The lecture detail page has 3 panels and shows the </a:t>
            </a:r>
            <a:r>
              <a:rPr lang="en-US" sz="1800" i="1" dirty="0"/>
              <a:t>curriculum</a:t>
            </a:r>
            <a:r>
              <a:rPr lang="en-US" sz="1800" b="0" i="1" dirty="0"/>
              <a:t> on the left, the </a:t>
            </a:r>
            <a:r>
              <a:rPr lang="en-US" sz="1800" i="1" dirty="0"/>
              <a:t>lecture </a:t>
            </a:r>
            <a:br>
              <a:rPr lang="en-US" sz="1800" i="1" dirty="0"/>
            </a:br>
            <a:r>
              <a:rPr lang="en-US" sz="1800" i="1" dirty="0"/>
              <a:t>contents</a:t>
            </a:r>
            <a:r>
              <a:rPr lang="en-US" sz="1800" b="0" i="1" dirty="0"/>
              <a:t> in the middle, and a </a:t>
            </a:r>
            <a:r>
              <a:rPr lang="en-US" sz="1800" i="1" dirty="0"/>
              <a:t>Q &amp; A panel </a:t>
            </a:r>
            <a:r>
              <a:rPr lang="en-US" sz="1800" b="0" i="1" dirty="0"/>
              <a:t>on the right. The student can use the curriculum to navigate to different lectures and </a:t>
            </a:r>
            <a:r>
              <a:rPr lang="en-US" sz="1800" i="1" dirty="0"/>
              <a:t>submit </a:t>
            </a:r>
            <a:br>
              <a:rPr lang="en-US" sz="1800" i="1" dirty="0"/>
            </a:br>
            <a:r>
              <a:rPr lang="en-US" sz="1800" i="1" dirty="0"/>
              <a:t>questions </a:t>
            </a:r>
            <a:r>
              <a:rPr lang="en-US" sz="1800" b="0" i="1" dirty="0"/>
              <a:t>to the instructor in the Q &amp; A panel. </a:t>
            </a:r>
          </a:p>
          <a:p>
            <a:r>
              <a:rPr lang="en-US" sz="1800" b="0" i="1" dirty="0"/>
              <a:t>An </a:t>
            </a:r>
            <a:r>
              <a:rPr lang="en-US" sz="1800" i="1" dirty="0"/>
              <a:t>instructor</a:t>
            </a:r>
            <a:r>
              <a:rPr lang="en-US" sz="1800" b="0" i="1" dirty="0"/>
              <a:t> visits the solution and logs in. He or she is presented </a:t>
            </a:r>
            <a:br>
              <a:rPr lang="en-US" sz="1800" b="0" i="1" dirty="0"/>
            </a:br>
            <a:r>
              <a:rPr lang="en-US" sz="1800" b="0" i="1" dirty="0"/>
              <a:t>with a </a:t>
            </a:r>
            <a:r>
              <a:rPr lang="en-US" sz="1800" i="1" dirty="0"/>
              <a:t>list of courses</a:t>
            </a:r>
            <a:r>
              <a:rPr lang="en-US" sz="1800" b="0" i="1" dirty="0"/>
              <a:t>. When the instructor clicks on a course, he or </a:t>
            </a:r>
            <a:br>
              <a:rPr lang="en-US" sz="1800" b="0" i="1" dirty="0"/>
            </a:br>
            <a:r>
              <a:rPr lang="en-US" sz="1800" b="0" i="1" dirty="0"/>
              <a:t>she is taken directly to a </a:t>
            </a:r>
            <a:r>
              <a:rPr lang="en-US" sz="1800" i="1" dirty="0"/>
              <a:t>course management </a:t>
            </a:r>
            <a:r>
              <a:rPr lang="en-US" sz="1800" b="0" i="1" dirty="0"/>
              <a:t>page. The page shows all </a:t>
            </a:r>
            <a:br>
              <a:rPr lang="en-US" sz="1800" b="0" i="1" dirty="0"/>
            </a:br>
            <a:r>
              <a:rPr lang="en-US" sz="1800" i="1" dirty="0"/>
              <a:t>questions</a:t>
            </a:r>
            <a:r>
              <a:rPr lang="en-US" sz="1800" b="0" i="1" dirty="0"/>
              <a:t> in the course, with the unanswered questions highlighted. By clicking on a question, the instructor navigates to a new page where he or she can </a:t>
            </a:r>
            <a:r>
              <a:rPr lang="en-US" sz="1800" i="1" dirty="0"/>
              <a:t>answer the question</a:t>
            </a:r>
            <a:r>
              <a:rPr lang="en-US" sz="1800" b="0" i="1" dirty="0"/>
              <a:t>.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3882162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here are our business requirements from the CTO: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Basically, our key attributes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Learning system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E6D283-C9E2-4966-A886-ECD742AE20D7}"/>
              </a:ext>
            </a:extLst>
          </p:cNvPr>
          <p:cNvSpPr>
            <a:spLocks noGrp="1"/>
          </p:cNvSpPr>
          <p:nvPr/>
        </p:nvSpPr>
        <p:spPr>
          <a:xfrm>
            <a:off x="1247548" y="2350449"/>
            <a:ext cx="9235394" cy="21571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Lectures need to load in 1 second or less. </a:t>
            </a:r>
            <a:r>
              <a:rPr lang="en-US" sz="1800" i="1" dirty="0"/>
              <a:t>Performance is key</a:t>
            </a:r>
            <a:r>
              <a:rPr lang="en-US" sz="1800" b="0" i="1" dirty="0"/>
              <a:t>, our USP is to be the fastest platform in the business, and our students and </a:t>
            </a:r>
            <a:br>
              <a:rPr lang="en-US" sz="1800" b="0" i="1" dirty="0"/>
            </a:br>
            <a:r>
              <a:rPr lang="en-US" sz="1800" b="0" i="1" dirty="0"/>
              <a:t>instructors will abandon our platform if we are too slow. We also </a:t>
            </a:r>
            <a:br>
              <a:rPr lang="bg-BG" sz="1800" b="0" i="1" dirty="0"/>
            </a:br>
            <a:r>
              <a:rPr lang="en-US" sz="1800" b="0" i="1" dirty="0"/>
              <a:t>cannot </a:t>
            </a:r>
            <a:r>
              <a:rPr lang="en-US" sz="1800" i="1" dirty="0"/>
              <a:t>afford to be offline</a:t>
            </a:r>
            <a:r>
              <a:rPr lang="en-US" sz="1800" b="0" i="1" dirty="0"/>
              <a:t>. Every hour we are offline would cost </a:t>
            </a:r>
            <a:br>
              <a:rPr lang="bg-BG" sz="1800" b="0" i="1" dirty="0"/>
            </a:br>
            <a:r>
              <a:rPr lang="en-US" sz="1800" b="0" i="1" dirty="0"/>
              <a:t>our</a:t>
            </a:r>
            <a:r>
              <a:rPr lang="bg-BG" sz="1800" b="0" i="1" dirty="0"/>
              <a:t> </a:t>
            </a:r>
            <a:r>
              <a:rPr lang="en-US" sz="1800" b="0" i="1" dirty="0"/>
              <a:t>business thousands of dollars in lost revenue. And we want to scale to </a:t>
            </a:r>
            <a:r>
              <a:rPr lang="en-US" sz="1800" i="1" dirty="0"/>
              <a:t>millions of students</a:t>
            </a:r>
            <a:r>
              <a:rPr lang="en-US" sz="1800" b="0" i="1" dirty="0"/>
              <a:t>, the platform must be able to accommodate for </a:t>
            </a:r>
            <a:br>
              <a:rPr lang="en-US" sz="1800" b="0" i="1" dirty="0"/>
            </a:br>
            <a:r>
              <a:rPr lang="en-US" sz="1800" b="0" i="1" dirty="0"/>
              <a:t>that with ease.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120023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not learned about architecture patterns yet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it's a bit premature to start creating a detailed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we know about the process and can get started with our initial diagrams</a:t>
            </a:r>
          </a:p>
          <a:p>
            <a:pPr>
              <a:lnSpc>
                <a:spcPct val="100000"/>
              </a:lnSpc>
            </a:pPr>
            <a:r>
              <a:rPr lang="en-US" dirty="0"/>
              <a:t>Our tasks for now are in the first 3 steps of the design process: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1a. What are our objectives? What are our scopes?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1b. Who is the key audience? Any constraints?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2a. What are the key business scenarios? Create a Use Case diagram.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2b. Create an Activity diagrams for the student and the instructor.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3a. Think about the architectural overview. What is the application type?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3b. Decide the technology stack. Back-end? Front-end?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use </a:t>
            </a:r>
            <a:r>
              <a:rPr lang="en-US" dirty="0">
                <a:hlinkClick r:id="rId2"/>
              </a:rPr>
              <a:t>https://draw.io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https://lucid.co/product/lucidchart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the diagrams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initial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85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scope of this architecture contains: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Login screen for both student and instructor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Student interface for listing courses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Watching course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 &amp; A panel for submitting questions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Instructor interface for listing courses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Course management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 &amp; A panel for answering student questions</a:t>
            </a:r>
          </a:p>
          <a:p>
            <a:pPr>
              <a:lnSpc>
                <a:spcPct val="100000"/>
              </a:lnSpc>
            </a:pPr>
            <a:r>
              <a:rPr lang="en-US" dirty="0"/>
              <a:t>Time schedule – 1 week</a:t>
            </a:r>
          </a:p>
          <a:p>
            <a:pPr>
              <a:lnSpc>
                <a:spcPct val="100000"/>
              </a:lnSpc>
            </a:pPr>
            <a:r>
              <a:rPr lang="en-US" dirty="0"/>
              <a:t>Audience – CTO and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can easily include technical stuff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Scope and objectives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72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This lecture is free thanks to our sponsors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Which will interrupt the lecture here and there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Because it takes quite a lot of personal time to prepare the materials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You will help the initiative a lot if you visit their web sites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And consider their propositions to you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 personally select various premium jobs to present them during the talk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These are the current ones: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INDEAVR - </a:t>
            </a:r>
            <a:r>
              <a:rPr lang="en-US" dirty="0">
                <a:hlinkClick r:id="rId2"/>
              </a:rPr>
              <a:t>https://indeavr.com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Americaneagle.com - </a:t>
            </a:r>
            <a:r>
              <a:rPr lang="en-US" dirty="0">
                <a:hlinkClick r:id="rId3"/>
              </a:rPr>
              <a:t>https://www.americaneagle.com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 err="1"/>
              <a:t>SmartIT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https://smartit.bg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key scenarios Use case diagram example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83D08-B1D3-4FD0-ABC0-368E14BB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2" y="1883959"/>
            <a:ext cx="6584440" cy="435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9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key scenarios activity diagram example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BEA6C-0FA8-4606-8E49-A03DBC77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600" y="1868905"/>
            <a:ext cx="3826799" cy="4514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864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are building the solution from scratch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choose technologies based on our and the developer skills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no need to introduce an unfamiliar stack – it will increase the expenses of the project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are still building the team – you can experiment a bit more</a:t>
            </a:r>
          </a:p>
          <a:p>
            <a:pPr>
              <a:lnSpc>
                <a:spcPct val="100000"/>
              </a:lnSpc>
            </a:pPr>
            <a:r>
              <a:rPr lang="en-US" dirty="0"/>
              <a:t>I am proficient with .NET and 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my team has very skilled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My technology stack will be Microsoft oriented</a:t>
            </a:r>
          </a:p>
          <a:p>
            <a:pPr>
              <a:lnSpc>
                <a:spcPct val="100000"/>
              </a:lnSpc>
            </a:pPr>
            <a:r>
              <a:rPr lang="en-US" dirty="0"/>
              <a:t>We want millions of students and huge availability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premises servers will require huge maintainability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are going to use a public cloud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Azure is the perfect choice for Microsoft technology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consider the other options as well – they may be cheaper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Technology constraints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2388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Back-end technology 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REST API – requires heavy server-side architecting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Serverless with Azure Functions – less architecture burden but less overall control</a:t>
            </a:r>
          </a:p>
          <a:p>
            <a:pPr>
              <a:lnSpc>
                <a:spcPct val="100000"/>
              </a:lnSpc>
            </a:pPr>
            <a:r>
              <a:rPr lang="en-US" dirty="0"/>
              <a:t>Front-end technology 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MVC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Server-side rendering is not very suitable for interactive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Razor Pages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Less overhead in terms of the client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Blazor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Way too new and experimental but the developers may want the bleeding edge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React or Vue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Depends on the knowledge of the developers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technology options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207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Architecture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39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Distinct client and server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Separated by network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Communication protocol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Many clients, one server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Secure &amp; Simple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Centralized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manage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network, difficult to scale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point of failure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Client/Server Pattern – Layered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6FEC5-626A-442D-8F60-E71AFC55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38" y="1712549"/>
            <a:ext cx="4140573" cy="318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814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Strict areas of concern </a:t>
            </a:r>
          </a:p>
          <a:p>
            <a:pPr>
              <a:lnSpc>
                <a:spcPct val="100000"/>
              </a:lnSpc>
            </a:pPr>
            <a:r>
              <a:rPr lang="en-US" dirty="0"/>
              <a:t>Layers may only communicate with </a:t>
            </a:r>
            <a:br>
              <a:rPr lang="en-US" dirty="0"/>
            </a:br>
            <a:r>
              <a:rPr lang="en-US" dirty="0"/>
              <a:t>peers above/below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abstraction &amp; High isolation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Structured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scale out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Deep call chains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Can hide complexity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May harm 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Lowest layer must cover all use cases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Layered Pattern – Layered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20B2F-E140-421A-89D0-23868586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441" y="1712550"/>
            <a:ext cx="3632970" cy="3561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696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Layers deployed to servers 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- 3 tiers, always start with them</a:t>
            </a:r>
          </a:p>
          <a:p>
            <a:pPr>
              <a:lnSpc>
                <a:spcPct val="100000"/>
              </a:lnSpc>
            </a:pPr>
            <a:r>
              <a:rPr lang="en-US" dirty="0"/>
              <a:t>Communication between layers uses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abstraction &amp; High isolation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Structured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scale out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= point of failure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may be slow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interfaces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debug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N-Tier Pattern – Layered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D9DE56-B6A8-46CD-8CF4-7E7FA7B8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917" y="1712549"/>
            <a:ext cx="3578494" cy="3432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082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Components are modular building </a:t>
            </a:r>
            <a:br>
              <a:rPr lang="en-US" dirty="0"/>
            </a:br>
            <a:r>
              <a:rPr lang="en-US" dirty="0"/>
              <a:t>blocks of software </a:t>
            </a:r>
          </a:p>
          <a:p>
            <a:pPr>
              <a:lnSpc>
                <a:spcPct val="100000"/>
              </a:lnSpc>
            </a:pPr>
            <a:r>
              <a:rPr lang="en-US" dirty="0"/>
              <a:t>Grouped into areas of concern</a:t>
            </a:r>
          </a:p>
          <a:p>
            <a:pPr>
              <a:lnSpc>
                <a:spcPct val="100000"/>
              </a:lnSpc>
            </a:pPr>
            <a:r>
              <a:rPr lang="en-US" dirty="0"/>
              <a:t>Clearly described interfaces 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provide additional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deployment &amp; Allows 3rd party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Promotes modularity &amp; Few unanticipated interactions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building blocks &amp; Can be expensive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Initialization may be slow &amp; Harder to develop &amp; maintain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Component-based Pattern</a:t>
            </a:r>
            <a:r>
              <a:rPr lang="bg-BG" dirty="0"/>
              <a:t> - </a:t>
            </a:r>
            <a:r>
              <a:rPr lang="en-US" dirty="0"/>
              <a:t>Structural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25D07-1564-473F-A9CA-E6F002B9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1" y="1712549"/>
            <a:ext cx="4114800" cy="2800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574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Uses classes </a:t>
            </a:r>
          </a:p>
          <a:p>
            <a:pPr>
              <a:lnSpc>
                <a:spcPct val="100000"/>
              </a:lnSpc>
            </a:pPr>
            <a:r>
              <a:rPr lang="en-US" dirty="0"/>
              <a:t>Grouped into areas of concern </a:t>
            </a:r>
          </a:p>
          <a:p>
            <a:pPr>
              <a:lnSpc>
                <a:spcPct val="100000"/>
              </a:lnSpc>
            </a:pPr>
            <a:r>
              <a:rPr lang="en-US" dirty="0"/>
              <a:t>Describes public members </a:t>
            </a:r>
          </a:p>
          <a:p>
            <a:pPr>
              <a:lnSpc>
                <a:spcPct val="100000"/>
              </a:lnSpc>
            </a:pPr>
            <a:r>
              <a:rPr lang="en-US" dirty="0"/>
              <a:t>Uses inheritance, composition, </a:t>
            </a:r>
            <a:br>
              <a:rPr lang="en-US" dirty="0"/>
            </a:br>
            <a:r>
              <a:rPr lang="en-US" dirty="0"/>
              <a:t>aggregation, and associations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understand &amp; Promotes reuse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test &amp; debug &amp; Highly cohesive 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Inheritance hard to get right &amp; Useful only if you do not have a Lead Developer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unanticipated communications &amp; Too detailed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Object-Oriented Pattern </a:t>
            </a:r>
            <a:r>
              <a:rPr lang="bg-BG" dirty="0"/>
              <a:t>- </a:t>
            </a:r>
            <a:r>
              <a:rPr lang="en-US" dirty="0"/>
              <a:t>Structural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9D5C6-66B8-4CFC-8F89-617BF376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1" y="1712549"/>
            <a:ext cx="4152900" cy="261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37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197789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Designed for presentation layers </a:t>
            </a:r>
          </a:p>
          <a:p>
            <a:pPr>
              <a:lnSpc>
                <a:spcPct val="100000"/>
              </a:lnSpc>
            </a:pPr>
            <a:r>
              <a:rPr lang="en-GB" dirty="0"/>
              <a:t>View handles output </a:t>
            </a:r>
          </a:p>
          <a:p>
            <a:pPr>
              <a:lnSpc>
                <a:spcPct val="100000"/>
              </a:lnSpc>
            </a:pPr>
            <a:r>
              <a:rPr lang="en-GB" dirty="0"/>
              <a:t>Model handles data </a:t>
            </a:r>
          </a:p>
          <a:p>
            <a:pPr>
              <a:lnSpc>
                <a:spcPct val="100000"/>
              </a:lnSpc>
            </a:pPr>
            <a:r>
              <a:rPr lang="en-GB" dirty="0"/>
              <a:t>Controller handles interaction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Strict separation of concerns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Scales well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Scattered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data-bind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MVC Pattern </a:t>
            </a:r>
            <a:r>
              <a:rPr lang="bg-BG" dirty="0"/>
              <a:t>- </a:t>
            </a:r>
            <a:r>
              <a:rPr lang="en-US" dirty="0"/>
              <a:t>Presentation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504AA-9678-46D6-8161-B2428E49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36" y="1712549"/>
            <a:ext cx="4257675" cy="26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3696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Derived from MVC pattern </a:t>
            </a:r>
          </a:p>
          <a:p>
            <a:pPr>
              <a:lnSpc>
                <a:spcPct val="100000"/>
              </a:lnSpc>
            </a:pPr>
            <a:r>
              <a:rPr lang="en-US" dirty="0"/>
              <a:t>View handles output </a:t>
            </a:r>
          </a:p>
          <a:p>
            <a:pPr>
              <a:lnSpc>
                <a:spcPct val="100000"/>
              </a:lnSpc>
            </a:pPr>
            <a:r>
              <a:rPr lang="en-US" dirty="0"/>
              <a:t>Model handles data </a:t>
            </a:r>
          </a:p>
          <a:p>
            <a:pPr>
              <a:lnSpc>
                <a:spcPct val="100000"/>
              </a:lnSpc>
            </a:pPr>
            <a:r>
              <a:rPr lang="en-US" dirty="0"/>
              <a:t>View Model is binding source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Strict separation of concerns &amp; Scales well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Easy to data-bind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Scattered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Controller not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MVVM Pattern </a:t>
            </a:r>
            <a:r>
              <a:rPr lang="bg-BG" dirty="0"/>
              <a:t>- </a:t>
            </a:r>
            <a:r>
              <a:rPr lang="en-US" dirty="0"/>
              <a:t>Presentation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D2CDC-CEE6-43AB-891E-4C6A6C1D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61" y="1712549"/>
            <a:ext cx="4248150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945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Discrete business services </a:t>
            </a:r>
          </a:p>
          <a:p>
            <a:pPr>
              <a:lnSpc>
                <a:spcPct val="100000"/>
              </a:lnSpc>
            </a:pPr>
            <a:r>
              <a:rPr lang="en-US" dirty="0"/>
              <a:t>Use network to communicate </a:t>
            </a:r>
          </a:p>
          <a:p>
            <a:pPr>
              <a:lnSpc>
                <a:spcPct val="100000"/>
              </a:lnSpc>
            </a:pPr>
            <a:r>
              <a:rPr lang="en-US" dirty="0"/>
              <a:t>HTTP, XML, SOAP, Binary…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domain alignment &amp; High abstraction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Discoverable, resilient, Allows 3rd party libraries &amp; Cross-platform 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Clients must handle slow, offline network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interfaces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harm performance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Service-Oriented Pattern </a:t>
            </a:r>
            <a:r>
              <a:rPr lang="bg-BG" dirty="0"/>
              <a:t>- </a:t>
            </a:r>
            <a:r>
              <a:rPr lang="en-US" dirty="0"/>
              <a:t>Service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5B90C-EFAE-48E1-8C2C-3F7700BA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1" y="1712549"/>
            <a:ext cx="4133850" cy="2095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705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Services calling services </a:t>
            </a:r>
          </a:p>
          <a:p>
            <a:pPr>
              <a:lnSpc>
                <a:spcPct val="100000"/>
              </a:lnSpc>
            </a:pPr>
            <a:r>
              <a:rPr lang="en-US" dirty="0"/>
              <a:t>Can use fast private network and RPC</a:t>
            </a:r>
          </a:p>
          <a:p>
            <a:pPr>
              <a:lnSpc>
                <a:spcPct val="100000"/>
              </a:lnSpc>
            </a:pPr>
            <a:r>
              <a:rPr lang="en-US" dirty="0"/>
              <a:t>Deployed on multiple servers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Modular &amp; Reduced abstraction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Discoverable, resilient &amp; Less coarse 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use fast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Must cope with slow, offline network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unanticipated communications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do transactions &amp; Hard to test, debug, deploy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Microservice Pattern </a:t>
            </a:r>
            <a:r>
              <a:rPr lang="bg-BG" dirty="0"/>
              <a:t>- </a:t>
            </a:r>
            <a:r>
              <a:rPr lang="en-US" dirty="0"/>
              <a:t>Service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08EAAC-CFF4-434D-B755-871AF859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04" y="1712549"/>
            <a:ext cx="3746007" cy="3347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351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Services connected to shared data bus </a:t>
            </a:r>
          </a:p>
          <a:p>
            <a:pPr>
              <a:lnSpc>
                <a:spcPct val="100000"/>
              </a:lnSpc>
            </a:pPr>
            <a:r>
              <a:rPr lang="en-US" dirty="0"/>
              <a:t>Uses messages for communication 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Supports discovery, failover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extend &amp; Simple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flexible &amp; Easy to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discovery, failover 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 = single point of failure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communications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slow &amp; Hard to test, debug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Message Bus Pattern </a:t>
            </a:r>
            <a:r>
              <a:rPr lang="bg-BG" dirty="0"/>
              <a:t>- </a:t>
            </a:r>
            <a:r>
              <a:rPr lang="en-US" dirty="0"/>
              <a:t>Service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006CF-BF47-4F4F-9BE6-FDF4A83E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55" y="1712549"/>
            <a:ext cx="3667556" cy="3272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963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Layers containing components 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of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With structured communication, isolation, </a:t>
            </a:r>
            <a:br>
              <a:rPr lang="en-US" dirty="0"/>
            </a:br>
            <a:r>
              <a:rPr lang="en-US" dirty="0"/>
              <a:t>easy scaling &amp;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Components In Layers </a:t>
            </a:r>
            <a:r>
              <a:rPr lang="bg-BG" dirty="0"/>
              <a:t>- </a:t>
            </a:r>
            <a:r>
              <a:rPr lang="en-US" dirty="0"/>
              <a:t>Hybrid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A40B9-A1BE-4B53-B5F9-2532FFF3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619" y="1712550"/>
            <a:ext cx="3638791" cy="3598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353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Presentation layer with MVC 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of layers </a:t>
            </a:r>
          </a:p>
          <a:p>
            <a:pPr>
              <a:lnSpc>
                <a:spcPct val="100000"/>
              </a:lnSpc>
            </a:pPr>
            <a:r>
              <a:rPr lang="en-US" dirty="0"/>
              <a:t>With separation of concerns, </a:t>
            </a:r>
            <a:br>
              <a:rPr lang="en-US" dirty="0"/>
            </a:br>
            <a:r>
              <a:rPr lang="en-US" dirty="0"/>
              <a:t>presentation code scalability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MVC In Presentation Layer </a:t>
            </a:r>
            <a:r>
              <a:rPr lang="bg-BG" dirty="0"/>
              <a:t>- </a:t>
            </a:r>
            <a:r>
              <a:rPr lang="en-US" dirty="0"/>
              <a:t>Hybrid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2B4BE-A5C3-48D8-91E8-5F54715E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17" y="1712549"/>
            <a:ext cx="3665594" cy="3194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03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Components contain objects 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of components </a:t>
            </a:r>
          </a:p>
          <a:p>
            <a:pPr>
              <a:lnSpc>
                <a:spcPct val="100000"/>
              </a:lnSpc>
            </a:pPr>
            <a:r>
              <a:rPr lang="en-US" dirty="0"/>
              <a:t>With cohesion &amp; extensibility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You are probably using this pattern already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Objects In Components </a:t>
            </a:r>
            <a:r>
              <a:rPr lang="bg-BG" dirty="0"/>
              <a:t>- </a:t>
            </a:r>
            <a:r>
              <a:rPr lang="en-US" dirty="0"/>
              <a:t>Hybrid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E400D-12FE-4F23-9AE9-EBBC7B16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61" y="1712550"/>
            <a:ext cx="3752149" cy="247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476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Pipe and filter</a:t>
            </a:r>
          </a:p>
          <a:p>
            <a:pPr>
              <a:lnSpc>
                <a:spcPct val="100000"/>
              </a:lnSpc>
            </a:pPr>
            <a:r>
              <a:rPr lang="en-US" dirty="0"/>
              <a:t>Publish/Subscribe</a:t>
            </a:r>
          </a:p>
          <a:p>
            <a:pPr>
              <a:lnSpc>
                <a:spcPct val="100000"/>
              </a:lnSpc>
            </a:pPr>
            <a:r>
              <a:rPr lang="en-US" dirty="0"/>
              <a:t>Stream processing</a:t>
            </a:r>
          </a:p>
          <a:p>
            <a:pPr>
              <a:lnSpc>
                <a:spcPct val="100000"/>
              </a:lnSpc>
            </a:pPr>
            <a:r>
              <a:rPr lang="en-US" dirty="0"/>
              <a:t>Multitenancy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err="1"/>
              <a:t>Sharding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Circuit breaker</a:t>
            </a:r>
          </a:p>
          <a:p>
            <a:pPr>
              <a:lnSpc>
                <a:spcPct val="100000"/>
              </a:lnSpc>
            </a:pPr>
            <a:r>
              <a:rPr lang="en-US" dirty="0"/>
              <a:t>Event-based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Many, many more!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Want more patterns? You have them!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189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software architecture is just a mixture of patterns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safely nest architectural design pattern inside of each other</a:t>
            </a:r>
          </a:p>
          <a:p>
            <a:pPr>
              <a:lnSpc>
                <a:spcPct val="100000"/>
              </a:lnSpc>
            </a:pPr>
            <a:r>
              <a:rPr lang="en-US" dirty="0"/>
              <a:t>For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with components inside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with a layered pattern inside them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your own hybrid patterns and use them in your design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pattern works for you, implement it!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Mixing of patterns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550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programming experience (mostly C#)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Sort of acquired by </a:t>
            </a:r>
            <a:r>
              <a:rPr lang="en-US" dirty="0" err="1"/>
              <a:t>SoftUni</a:t>
            </a:r>
            <a:r>
              <a:rPr lang="en-US" dirty="0"/>
              <a:t> last year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 (2+ hours long)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have 6 more lectures before the initiative ends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more paid lecture planned for now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</a:t>
            </a:r>
          </a:p>
        </p:txBody>
      </p:sp>
    </p:spTree>
    <p:extLst>
      <p:ext uri="{BB962C8B-B14F-4D97-AF65-F5344CB8AC3E}">
        <p14:creationId xmlns:p14="http://schemas.microsoft.com/office/powerpoint/2010/main" val="601803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already chosen an application type and the technology stack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to pick architectural pattern and draw a diagram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1a. Choose an architectural design pattern. A great place to start is the layered pattern.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1b. Create a diagram with presentation, service, business, data and systemwide layers.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1c. Choose a pattern for the presentation layer. MVC? MVVM? Components?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2a. Consider authentication, caching, communication, configuration, logging, exceptions and validation.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2b. Consider all third-party tools to help you with these cross-cutting concerns.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3a. This is our first baseline architecture. Think about the components in the layers.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3b. Create diagrams for each layer and describe their public interfaces.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3c. Make sure you keep it simple at this stage. You can go into more detail in later cycles.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4. Design the business domain entities. Create a class diagram and define their public properties.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Questions for the learning system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8993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 before Q &amp; A</a:t>
            </a:r>
          </a:p>
        </p:txBody>
      </p:sp>
    </p:spTree>
    <p:extLst>
      <p:ext uri="{BB962C8B-B14F-4D97-AF65-F5344CB8AC3E}">
        <p14:creationId xmlns:p14="http://schemas.microsoft.com/office/powerpoint/2010/main" val="1704949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Choosing The Right Patterns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hlinkClick r:id="rId3"/>
              </a:rPr>
              <a:t>https://www.eventbrite.com/e/software-architecture-technology</a:t>
            </a:r>
            <a:br>
              <a:rPr lang="en-US" sz="1600" dirty="0">
                <a:hlinkClick r:id="rId3"/>
              </a:rPr>
            </a:br>
            <a:r>
              <a:rPr lang="en-US" sz="1600" dirty="0">
                <a:hlinkClick r:id="rId3"/>
              </a:rPr>
              <a:t>-patterns-code-it-up-online-vol-10-registration-244365432587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Choosing The Right Patterns</a:t>
            </a:r>
          </a:p>
          <a:p>
            <a:pPr>
              <a:lnSpc>
                <a:spcPct val="100000"/>
              </a:lnSpc>
            </a:pPr>
            <a:r>
              <a:rPr lang="en-US" dirty="0"/>
              <a:t>Common Design Solutions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dirty="0"/>
              <a:t>Register here: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hlinkClick r:id="rId2"/>
              </a:rPr>
              <a:t>https://www.eventbrite.com/e/software-architecture-common-design-</a:t>
            </a:r>
            <a:br>
              <a:rPr lang="bg-BG" sz="1600" dirty="0">
                <a:hlinkClick r:id="rId2"/>
              </a:rPr>
            </a:br>
            <a:r>
              <a:rPr lang="en-US" sz="1600" dirty="0">
                <a:hlinkClick r:id="rId2"/>
              </a:rPr>
              <a:t>choices-code-it-up-online-vol-11-registration-251121690737</a:t>
            </a:r>
            <a:r>
              <a:rPr lang="bg-BG" sz="16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3"/>
              </a:rPr>
              <a:t>wewritesoftware@gmail.com</a:t>
            </a:r>
            <a:r>
              <a:rPr lang="en-US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hlinkClick r:id="rId4"/>
              </a:rPr>
              <a:t>https://www.eventbrite.com/e/software-architecture-technology</a:t>
            </a:r>
            <a:br>
              <a:rPr lang="en-US" sz="1600" dirty="0">
                <a:hlinkClick r:id="rId4"/>
              </a:rPr>
            </a:br>
            <a:r>
              <a:rPr lang="en-US" sz="1600" dirty="0">
                <a:hlinkClick r:id="rId4"/>
              </a:rPr>
              <a:t>-patterns-code-it-up-online-vol-10-registration-244365432587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</a:pPr>
            <a:endParaRPr lang="bg-BG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next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22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You can check the Code It Up blog and subscribe: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https://codeitup.today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watch some of the free videos: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https://www.youtube.com/CodeItUpwithIvo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Clean code &amp; The art of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Docker, CI/CD, Redis, Elasticsearch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source code in all free lessons is available on </a:t>
            </a:r>
            <a:r>
              <a:rPr lang="en-US" sz="2400" dirty="0" err="1"/>
              <a:t>Patreon</a:t>
            </a:r>
            <a:r>
              <a:rPr lang="en-US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https://www.patreon.com/ivaylokenov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Unrelated to the IT sector but check out my art T-Shirts: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https://way-ve.com/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CODE10 during checkout for 10% discount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Goodies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3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You can get the recordings of the past C# events from the event page: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Async-Await In Detail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C# ORM Battle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 – From ABC To XYZ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Identity Server Demystified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Eventual Consistency Done Right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Let's Get Functional With C#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API Scenarios –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Past workshops are also available: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Multithreading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Domain-Driven Design With ASP.NET Core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Kubernetes For Web Developers</a:t>
            </a:r>
          </a:p>
          <a:p>
            <a:pPr>
              <a:lnSpc>
                <a:spcPct val="100000"/>
              </a:lnSpc>
            </a:pPr>
            <a:r>
              <a:rPr lang="en-US" dirty="0"/>
              <a:t>If interested, you can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Code It Up Events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4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b="1" dirty="0">
                <a:hlinkClick r:id="rId2"/>
              </a:rPr>
              <a:t>http://paypal.me/ivaylokenov</a:t>
            </a:r>
            <a:r>
              <a:rPr lang="en-US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@ivaylokenov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b="1" dirty="0">
                <a:hlinkClick r:id="rId3"/>
              </a:rPr>
              <a:t>https://www.patreon.com/ivaylokenov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b="1" dirty="0">
                <a:hlinkClick r:id="rId4"/>
              </a:rPr>
              <a:t>https://opencollective.com/mytestedaspnet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b="1" dirty="0">
                <a:hlinkClick r:id="rId5"/>
              </a:rPr>
              <a:t>http://buymeacoff.ee/ivaylokenov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b="1" dirty="0">
                <a:hlinkClick r:id="rId6"/>
              </a:rPr>
              <a:t>http://bit.ly/ik-sponsors</a:t>
            </a:r>
            <a:r>
              <a:rPr lang="en-US" sz="1800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check my sponsors!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INDEAVR - </a:t>
            </a:r>
            <a:r>
              <a:rPr lang="en-US" dirty="0">
                <a:hlinkClick r:id="rId7"/>
              </a:rPr>
              <a:t>https://indeavr.com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 err="1"/>
              <a:t>SmartIT</a:t>
            </a:r>
            <a:r>
              <a:rPr lang="en-US" dirty="0"/>
              <a:t> - </a:t>
            </a:r>
            <a:r>
              <a:rPr lang="en-US" dirty="0">
                <a:hlinkClick r:id="rId8"/>
              </a:rPr>
              <a:t>https://smartit.bg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B2F6D-C85D-4711-AAAA-F94929D28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876434"/>
            <a:ext cx="5283200" cy="1191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Резултат с изображение за „smartit“&quot;">
            <a:extLst>
              <a:ext uri="{FF2B5EF4-FFF2-40B4-BE49-F238E27FC236}">
                <a16:creationId xmlns:a16="http://schemas.microsoft.com/office/drawing/2014/main" id="{534ED594-50B4-4846-8694-907E6B0C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19" y="3473350"/>
            <a:ext cx="2206823" cy="1261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Resources: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hlinkClick r:id="rId2"/>
              </a:rPr>
              <a:t>https://github.com/ivaylokenov/Software-Architecture-Series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be extremely helpful to the initiative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330284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The Series Of Events</a:t>
            </a:r>
          </a:p>
        </p:txBody>
      </p:sp>
    </p:spTree>
    <p:extLst>
      <p:ext uri="{BB962C8B-B14F-4D97-AF65-F5344CB8AC3E}">
        <p14:creationId xmlns:p14="http://schemas.microsoft.com/office/powerpoint/2010/main" val="2998585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28913</TotalTime>
  <Words>4658</Words>
  <Application>Microsoft Office PowerPoint</Application>
  <PresentationFormat>Widescreen</PresentationFormat>
  <Paragraphs>745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Consolas</vt:lpstr>
      <vt:lpstr>Tw Cen MT</vt:lpstr>
      <vt:lpstr>Wingdings</vt:lpstr>
      <vt:lpstr>Circuit</vt:lpstr>
      <vt:lpstr>Software Architecture Part 2</vt:lpstr>
      <vt:lpstr>For LIVE questions</vt:lpstr>
      <vt:lpstr>Live stream troubleshooting</vt:lpstr>
      <vt:lpstr>The Presenter</vt:lpstr>
      <vt:lpstr>Sponsors</vt:lpstr>
      <vt:lpstr>ABOUT CODE IT UP</vt:lpstr>
      <vt:lpstr>Code it up </vt:lpstr>
      <vt:lpstr>Thankful if you share a story</vt:lpstr>
      <vt:lpstr>ABOUT The Series Of Events</vt:lpstr>
      <vt:lpstr>About This SERIES Of Code It Up Events</vt:lpstr>
      <vt:lpstr>The Content Of The Series – A Free Course</vt:lpstr>
      <vt:lpstr>in The previous part</vt:lpstr>
      <vt:lpstr>in this part</vt:lpstr>
      <vt:lpstr>About this topic</vt:lpstr>
      <vt:lpstr>INDEAVR – The EVENT’s DIAMOND SPONSOR</vt:lpstr>
      <vt:lpstr>Designing Solution Architectures</vt:lpstr>
      <vt:lpstr>The Process For Designing Architectures</vt:lpstr>
      <vt:lpstr>Create Application Overview</vt:lpstr>
      <vt:lpstr>Application Types – Web application </vt:lpstr>
      <vt:lpstr>Application Types – Web API</vt:lpstr>
      <vt:lpstr>Application Types – Mobile Application</vt:lpstr>
      <vt:lpstr>Application Types – desktop Application</vt:lpstr>
      <vt:lpstr>Application Types – Console Application</vt:lpstr>
      <vt:lpstr>Application Types – Service</vt:lpstr>
      <vt:lpstr>Selecting technology stack</vt:lpstr>
      <vt:lpstr>General tips and tricks</vt:lpstr>
      <vt:lpstr>popular technologies</vt:lpstr>
      <vt:lpstr>Back-end and service Technologies</vt:lpstr>
      <vt:lpstr>Mobile technologies</vt:lpstr>
      <vt:lpstr>Desktop technologies</vt:lpstr>
      <vt:lpstr>database technologies</vt:lpstr>
      <vt:lpstr>database technologies</vt:lpstr>
      <vt:lpstr>database technologies</vt:lpstr>
      <vt:lpstr>database technologies</vt:lpstr>
      <vt:lpstr>database technologies</vt:lpstr>
      <vt:lpstr>database technologies</vt:lpstr>
      <vt:lpstr>Cloud Technology</vt:lpstr>
      <vt:lpstr>Other Important Technologies</vt:lpstr>
      <vt:lpstr>Identify Key Issues</vt:lpstr>
      <vt:lpstr>Create Candidate Solution </vt:lpstr>
      <vt:lpstr>During Each Cycle</vt:lpstr>
      <vt:lpstr>BEFORE WE CONTINUE…</vt:lpstr>
      <vt:lpstr>Huge THANKS for your support &amp; TRUST!</vt:lpstr>
      <vt:lpstr>These events are not Exactly free</vt:lpstr>
      <vt:lpstr>a sample project</vt:lpstr>
      <vt:lpstr>Learning system</vt:lpstr>
      <vt:lpstr>Learning system</vt:lpstr>
      <vt:lpstr>initial design</vt:lpstr>
      <vt:lpstr>Scope and objectives</vt:lpstr>
      <vt:lpstr>key scenarios Use case diagram example</vt:lpstr>
      <vt:lpstr>key scenarios activity diagram example</vt:lpstr>
      <vt:lpstr>Technology constraints </vt:lpstr>
      <vt:lpstr>technology options</vt:lpstr>
      <vt:lpstr>Architecture design patterns</vt:lpstr>
      <vt:lpstr>Client/Server Pattern – Layered</vt:lpstr>
      <vt:lpstr>Layered Pattern – Layered</vt:lpstr>
      <vt:lpstr>N-Tier Pattern – Layered</vt:lpstr>
      <vt:lpstr>Component-based Pattern - Structural </vt:lpstr>
      <vt:lpstr>Object-Oriented Pattern - Structural </vt:lpstr>
      <vt:lpstr>MVC Pattern - Presentation </vt:lpstr>
      <vt:lpstr>MVVM Pattern - Presentation </vt:lpstr>
      <vt:lpstr>Service-Oriented Pattern - Service </vt:lpstr>
      <vt:lpstr>Microservice Pattern - Service </vt:lpstr>
      <vt:lpstr>Message Bus Pattern - Service </vt:lpstr>
      <vt:lpstr>Components In Layers - Hybrid </vt:lpstr>
      <vt:lpstr>MVC In Presentation Layer - Hybrid </vt:lpstr>
      <vt:lpstr>Objects In Components - Hybrid </vt:lpstr>
      <vt:lpstr>Want more patterns? You have them!</vt:lpstr>
      <vt:lpstr>Mixing of patterns</vt:lpstr>
      <vt:lpstr>Questions for the learning system</vt:lpstr>
      <vt:lpstr>FINAL WORDS before Q &amp; A</vt:lpstr>
      <vt:lpstr>Summary</vt:lpstr>
      <vt:lpstr>In the next part</vt:lpstr>
      <vt:lpstr>Other Goodies</vt:lpstr>
      <vt:lpstr>Past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2598</cp:revision>
  <dcterms:created xsi:type="dcterms:W3CDTF">2017-03-28T09:08:48Z</dcterms:created>
  <dcterms:modified xsi:type="dcterms:W3CDTF">2022-01-19T15:35:49Z</dcterms:modified>
</cp:coreProperties>
</file>